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869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797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79617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9534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53730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6612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8528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959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4728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049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880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A9459-9A11-41E4-89FF-359C09C4BB89}" type="datetimeFigureOut">
              <a:rPr lang="pt-PT" smtClean="0"/>
              <a:t>14-05-2013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68F3A-7D2A-483E-BABF-5886AD2CB96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4152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2.bp.blogspot.com/-oVUASX2mFMI/T8DosbWryLI/AAAAAAAAA8w/tHMiDrw-qIE/s1600/desenhos-animados_scoob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4191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1259632" y="692696"/>
            <a:ext cx="6331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4400" b="1" dirty="0" smtClean="0">
                <a:solidFill>
                  <a:schemeClr val="accent1">
                    <a:lumMod val="50000"/>
                  </a:schemeClr>
                </a:solidFill>
              </a:rPr>
              <a:t>Normas </a:t>
            </a:r>
            <a:r>
              <a:rPr lang="pt-PT" sz="4400" b="1" dirty="0">
                <a:solidFill>
                  <a:schemeClr val="accent1">
                    <a:lumMod val="50000"/>
                  </a:schemeClr>
                </a:solidFill>
              </a:rPr>
              <a:t>de Conduta Social</a:t>
            </a:r>
            <a:endParaRPr lang="pt-PT" sz="4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02429"/>
            <a:ext cx="38100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6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Normas de Conduta Social</a:t>
            </a:r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707904" y="1772250"/>
            <a:ext cx="4013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i="1" u="sng" dirty="0" smtClean="0">
                <a:solidFill>
                  <a:schemeClr val="accent2">
                    <a:lumMod val="50000"/>
                  </a:schemeClr>
                </a:solidFill>
              </a:rPr>
              <a:t>Normas</a:t>
            </a:r>
            <a:r>
              <a:rPr lang="pt-PT" sz="3200" dirty="0" smtClean="0">
                <a:solidFill>
                  <a:schemeClr val="accent2">
                    <a:lumMod val="50000"/>
                  </a:schemeClr>
                </a:solidFill>
              </a:rPr>
              <a:t> = Regras = Leis</a:t>
            </a:r>
            <a:endParaRPr lang="pt-PT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67544" y="2564904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i="1" u="sng" dirty="0" smtClean="0">
                <a:solidFill>
                  <a:schemeClr val="accent3">
                    <a:lumMod val="50000"/>
                  </a:schemeClr>
                </a:solidFill>
              </a:rPr>
              <a:t>Conduta</a:t>
            </a:r>
            <a:r>
              <a:rPr lang="pt-PT" sz="3200" dirty="0" smtClean="0">
                <a:solidFill>
                  <a:schemeClr val="accent3">
                    <a:lumMod val="50000"/>
                  </a:schemeClr>
                </a:solidFill>
              </a:rPr>
              <a:t> = Comportamento = Atitudes Físicas e Verbais </a:t>
            </a:r>
            <a:endParaRPr lang="pt-PT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123728" y="3824156"/>
            <a:ext cx="64087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i="1" u="sng" dirty="0" smtClean="0">
                <a:solidFill>
                  <a:schemeClr val="accent6">
                    <a:lumMod val="50000"/>
                  </a:schemeClr>
                </a:solidFill>
              </a:rPr>
              <a:t>Sociedade</a:t>
            </a:r>
            <a:r>
              <a:rPr lang="pt-PT" sz="3200" dirty="0" smtClean="0">
                <a:solidFill>
                  <a:schemeClr val="accent6">
                    <a:lumMod val="50000"/>
                  </a:schemeClr>
                </a:solidFill>
              </a:rPr>
              <a:t> = é </a:t>
            </a:r>
            <a:r>
              <a:rPr lang="pt-PT" sz="3200" dirty="0">
                <a:solidFill>
                  <a:schemeClr val="accent6">
                    <a:lumMod val="50000"/>
                  </a:schemeClr>
                </a:solidFill>
              </a:rPr>
              <a:t>o conjunto de </a:t>
            </a:r>
            <a:r>
              <a:rPr lang="pt-PT" sz="3200" dirty="0" smtClean="0">
                <a:solidFill>
                  <a:schemeClr val="accent6">
                    <a:lumMod val="50000"/>
                  </a:schemeClr>
                </a:solidFill>
              </a:rPr>
              <a:t>pessoas </a:t>
            </a:r>
            <a:r>
              <a:rPr lang="pt-PT" sz="3200" dirty="0">
                <a:solidFill>
                  <a:schemeClr val="accent6">
                    <a:lumMod val="50000"/>
                  </a:schemeClr>
                </a:solidFill>
              </a:rPr>
              <a:t>que compartilham propósitos, gostos, preocupações e costumes, e que interagem entre si constituindo uma comunidade.</a:t>
            </a:r>
          </a:p>
          <a:p>
            <a:r>
              <a:rPr lang="pt-PT" dirty="0" smtClean="0"/>
              <a:t> </a:t>
            </a:r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714247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059" y="2391165"/>
            <a:ext cx="125175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274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t-PT" dirty="0" smtClean="0">
                <a:solidFill>
                  <a:schemeClr val="accent1">
                    <a:lumMod val="50000"/>
                  </a:schemeClr>
                </a:solidFill>
              </a:rPr>
              <a:t>Normas de Conduta Social</a:t>
            </a:r>
            <a:endParaRPr lang="pt-PT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1187624" y="1916832"/>
            <a:ext cx="3210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800" b="1" dirty="0">
                <a:solidFill>
                  <a:srgbClr val="002060"/>
                </a:solidFill>
              </a:rPr>
              <a:t>Código de Hamurabi</a:t>
            </a:r>
          </a:p>
        </p:txBody>
      </p:sp>
      <p:sp>
        <p:nvSpPr>
          <p:cNvPr id="4" name="Rectângulo 3"/>
          <p:cNvSpPr/>
          <p:nvPr/>
        </p:nvSpPr>
        <p:spPr>
          <a:xfrm>
            <a:off x="899592" y="299695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É </a:t>
            </a:r>
            <a:r>
              <a:rPr lang="pt-PT" sz="2400" dirty="0">
                <a:solidFill>
                  <a:schemeClr val="accent2">
                    <a:lumMod val="75000"/>
                  </a:schemeClr>
                </a:solidFill>
              </a:rPr>
              <a:t>um dos mais antigos conjuntos de </a:t>
            </a: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leis </a:t>
            </a:r>
            <a:r>
              <a:rPr lang="pt-PT" sz="2400" dirty="0">
                <a:solidFill>
                  <a:schemeClr val="accent2">
                    <a:lumMod val="75000"/>
                  </a:schemeClr>
                </a:solidFill>
              </a:rPr>
              <a:t>escritas já encontrados, e um dos exemplos mais bem preservados deste tipo de </a:t>
            </a: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documento </a:t>
            </a:r>
            <a:r>
              <a:rPr lang="pt-PT" sz="2400" dirty="0">
                <a:solidFill>
                  <a:schemeClr val="accent2">
                    <a:lumMod val="75000"/>
                  </a:schemeClr>
                </a:solidFill>
              </a:rPr>
              <a:t>da antiga </a:t>
            </a: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Mesopotâmia. </a:t>
            </a:r>
          </a:p>
          <a:p>
            <a:endParaRPr lang="pt-PT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Segundo </a:t>
            </a:r>
            <a:r>
              <a:rPr lang="pt-PT" sz="2400" dirty="0">
                <a:solidFill>
                  <a:schemeClr val="accent2">
                    <a:lumMod val="75000"/>
                  </a:schemeClr>
                </a:solidFill>
              </a:rPr>
              <a:t>os cálculos, estima-se que tenha sido elaborado pelo rei Hamurabi por volta de </a:t>
            </a: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1700 </a:t>
            </a:r>
            <a:r>
              <a:rPr lang="pt-PT" sz="2400" dirty="0">
                <a:solidFill>
                  <a:schemeClr val="accent2">
                    <a:lumMod val="75000"/>
                  </a:schemeClr>
                </a:solidFill>
              </a:rPr>
              <a:t>a.C</a:t>
            </a:r>
            <a:r>
              <a:rPr lang="pt-PT" sz="24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endParaRPr lang="pt-PT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66746"/>
            <a:ext cx="1080119" cy="124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40673"/>
            <a:ext cx="2161034" cy="185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368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42" y="4725144"/>
            <a:ext cx="2236787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1372715" y="548679"/>
            <a:ext cx="621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400" dirty="0">
                <a:solidFill>
                  <a:schemeClr val="accent1">
                    <a:lumMod val="50000"/>
                  </a:schemeClr>
                </a:solidFill>
              </a:rPr>
              <a:t>Normas de Conduta Social</a:t>
            </a:r>
            <a:endParaRPr lang="pt-PT" sz="4400" dirty="0"/>
          </a:p>
        </p:txBody>
      </p:sp>
      <p:sp>
        <p:nvSpPr>
          <p:cNvPr id="3" name="Rectângulo 2"/>
          <p:cNvSpPr/>
          <p:nvPr/>
        </p:nvSpPr>
        <p:spPr>
          <a:xfrm>
            <a:off x="1372715" y="191683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pt-PT" dirty="0"/>
              <a:t>Seja aberto e cordial, não </a:t>
            </a:r>
            <a:r>
              <a:rPr lang="pt-PT" dirty="0" smtClean="0"/>
              <a:t>insulte; respeite os outros</a:t>
            </a:r>
            <a:endParaRPr lang="pt-PT" dirty="0"/>
          </a:p>
          <a:p>
            <a:pPr marL="285750" indent="-285750">
              <a:buFont typeface="Wingdings" pitchFamily="2" charset="2"/>
              <a:buChar char="q"/>
            </a:pPr>
            <a:endParaRPr lang="pt-PT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pt-PT" dirty="0" smtClean="0"/>
              <a:t>Esforce-se </a:t>
            </a:r>
            <a:r>
              <a:rPr lang="pt-PT" dirty="0"/>
              <a:t>por entender </a:t>
            </a:r>
            <a:r>
              <a:rPr lang="pt-PT" dirty="0" smtClean="0"/>
              <a:t>os outros</a:t>
            </a:r>
          </a:p>
          <a:p>
            <a:pPr marL="285750" indent="-285750">
              <a:buFont typeface="Wingdings" pitchFamily="2" charset="2"/>
              <a:buChar char="q"/>
            </a:pPr>
            <a:endParaRPr lang="pt-PT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pt-PT" dirty="0" smtClean="0"/>
              <a:t>Crie </a:t>
            </a:r>
            <a:r>
              <a:rPr lang="pt-PT" dirty="0"/>
              <a:t>e mantenha um ambiente </a:t>
            </a:r>
            <a:r>
              <a:rPr lang="pt-PT" dirty="0" smtClean="0"/>
              <a:t>amigável</a:t>
            </a:r>
            <a:endParaRPr lang="pt-PT" dirty="0"/>
          </a:p>
          <a:p>
            <a:pPr marL="285750" indent="-285750">
              <a:buFont typeface="Wingdings" pitchFamily="2" charset="2"/>
              <a:buChar char="q"/>
            </a:pPr>
            <a:endParaRPr lang="pt-PT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pt-PT" dirty="0" smtClean="0"/>
              <a:t>Elogie</a:t>
            </a:r>
            <a:r>
              <a:rPr lang="pt-PT" dirty="0"/>
              <a:t>, especialmente aqueles que não são seus conhecidos (quase todos gostam de saber que o seu trabalho é apreciado e desejado).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80703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475656" y="620688"/>
            <a:ext cx="621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400" dirty="0">
                <a:solidFill>
                  <a:schemeClr val="accent1">
                    <a:lumMod val="50000"/>
                  </a:schemeClr>
                </a:solidFill>
              </a:rPr>
              <a:t>Normas de Conduta Social</a:t>
            </a:r>
            <a:endParaRPr lang="pt-PT" sz="4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4149080"/>
            <a:ext cx="2682875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39552" y="1594534"/>
            <a:ext cx="73448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u="sng" dirty="0" smtClean="0"/>
              <a:t>Viver com os outros é ser:</a:t>
            </a:r>
          </a:p>
          <a:p>
            <a:endParaRPr lang="pt-PT" sz="2800" dirty="0" smtClean="0"/>
          </a:p>
          <a:p>
            <a:pPr>
              <a:lnSpc>
                <a:spcPct val="150000"/>
              </a:lnSpc>
            </a:pPr>
            <a:r>
              <a:rPr lang="pt-PT" sz="2800" dirty="0" smtClean="0">
                <a:solidFill>
                  <a:schemeClr val="tx2"/>
                </a:solidFill>
              </a:rPr>
              <a:t>*Educado                  </a:t>
            </a:r>
            <a:r>
              <a:rPr lang="pt-PT" sz="2800" dirty="0" smtClean="0">
                <a:solidFill>
                  <a:schemeClr val="accent2"/>
                </a:solidFill>
              </a:rPr>
              <a:t>*Solidário </a:t>
            </a:r>
          </a:p>
          <a:p>
            <a:pPr>
              <a:lnSpc>
                <a:spcPct val="150000"/>
              </a:lnSpc>
            </a:pPr>
            <a:r>
              <a:rPr lang="pt-PT" sz="2800" dirty="0" smtClean="0">
                <a:solidFill>
                  <a:schemeClr val="accent5"/>
                </a:solidFill>
              </a:rPr>
              <a:t>*Honesto                </a:t>
            </a:r>
            <a:r>
              <a:rPr lang="pt-PT" sz="2800" dirty="0" smtClean="0">
                <a:solidFill>
                  <a:schemeClr val="accent3">
                    <a:lumMod val="75000"/>
                  </a:schemeClr>
                </a:solidFill>
              </a:rPr>
              <a:t>*Obediente</a:t>
            </a:r>
          </a:p>
          <a:p>
            <a:pPr>
              <a:lnSpc>
                <a:spcPct val="150000"/>
              </a:lnSpc>
            </a:pPr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</a:rPr>
              <a:t>*Simpático</a:t>
            </a:r>
            <a:r>
              <a:rPr lang="pt-PT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pt-PT" sz="2800" dirty="0" smtClean="0">
                <a:solidFill>
                  <a:schemeClr val="accent2">
                    <a:lumMod val="50000"/>
                  </a:schemeClr>
                </a:solidFill>
              </a:rPr>
              <a:t>                      </a:t>
            </a:r>
            <a:r>
              <a:rPr lang="pt-PT" sz="2800" dirty="0" smtClean="0">
                <a:solidFill>
                  <a:srgbClr val="FFC000"/>
                </a:solidFill>
              </a:rPr>
              <a:t>*Perdoar</a:t>
            </a:r>
          </a:p>
          <a:p>
            <a:pPr>
              <a:lnSpc>
                <a:spcPct val="150000"/>
              </a:lnSpc>
            </a:pPr>
            <a:r>
              <a:rPr lang="pt-PT" sz="2800" dirty="0" smtClean="0"/>
              <a:t>    </a:t>
            </a:r>
            <a:r>
              <a:rPr lang="pt-PT" sz="2800" dirty="0" smtClean="0">
                <a:solidFill>
                  <a:srgbClr val="FF0000"/>
                </a:solidFill>
              </a:rPr>
              <a:t>*Dar espaço à partilha….</a:t>
            </a:r>
          </a:p>
          <a:p>
            <a:r>
              <a:rPr lang="pt-PT" sz="2800" dirty="0" smtClean="0"/>
              <a:t>                           </a:t>
            </a:r>
            <a:r>
              <a:rPr lang="pt-PT" sz="2800" dirty="0" smtClean="0">
                <a:solidFill>
                  <a:schemeClr val="accent3">
                    <a:lumMod val="50000"/>
                  </a:schemeClr>
                </a:solidFill>
              </a:rPr>
              <a:t>*Paciente</a:t>
            </a:r>
            <a:endParaRPr lang="pt-PT" sz="28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9408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331640" y="363335"/>
            <a:ext cx="6217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400" dirty="0">
                <a:solidFill>
                  <a:schemeClr val="accent1">
                    <a:lumMod val="50000"/>
                  </a:schemeClr>
                </a:solidFill>
              </a:rPr>
              <a:t>Normas de Conduta Social</a:t>
            </a:r>
            <a:endParaRPr lang="pt-PT" sz="4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53136"/>
            <a:ext cx="1963737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899592" y="1916832"/>
            <a:ext cx="559191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>
                <a:solidFill>
                  <a:schemeClr val="accent3">
                    <a:lumMod val="50000"/>
                  </a:schemeClr>
                </a:solidFill>
              </a:rPr>
              <a:t>É importante ser e fazer feliz…</a:t>
            </a:r>
          </a:p>
          <a:p>
            <a:endParaRPr lang="pt-PT" sz="28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pt-PT" sz="2800" dirty="0" smtClean="0">
                <a:solidFill>
                  <a:srgbClr val="0070C0"/>
                </a:solidFill>
              </a:rPr>
              <a:t>A humanidade é um ser em relação…</a:t>
            </a:r>
          </a:p>
        </p:txBody>
      </p:sp>
      <p:sp>
        <p:nvSpPr>
          <p:cNvPr id="4" name="Rectângulo 3"/>
          <p:cNvSpPr/>
          <p:nvPr/>
        </p:nvSpPr>
        <p:spPr>
          <a:xfrm>
            <a:off x="683568" y="3501008"/>
            <a:ext cx="4572000" cy="276998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2800" dirty="0">
                <a:solidFill>
                  <a:schemeClr val="bg2">
                    <a:lumMod val="25000"/>
                  </a:schemeClr>
                </a:solidFill>
              </a:rPr>
              <a:t>“Felicidade é ter algo o que fazer, ter algo que amar e algo que esperar...” </a:t>
            </a:r>
            <a:br>
              <a:rPr lang="pt-PT" sz="2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t-PT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</a:t>
            </a:r>
          </a:p>
          <a:p>
            <a:r>
              <a:rPr lang="pt-PT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PT" dirty="0" smtClean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      Aristóteles</a:t>
            </a:r>
          </a:p>
          <a:p>
            <a:endParaRPr lang="pt-PT" dirty="0"/>
          </a:p>
          <a:p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475" y="5635420"/>
            <a:ext cx="47625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2097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222</Words>
  <Application>Microsoft Office PowerPoint</Application>
  <PresentationFormat>Apresentação no Ecrã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Tema do Office</vt:lpstr>
      <vt:lpstr>Apresentação do PowerPoint</vt:lpstr>
      <vt:lpstr> Normas de Conduta Social</vt:lpstr>
      <vt:lpstr> Normas de Conduta Social</vt:lpstr>
      <vt:lpstr>Apresentação do PowerPoint</vt:lpstr>
      <vt:lpstr>Apresentação do PowerPoint</vt:lpstr>
      <vt:lpstr>Apresentação do PowerPoint</vt:lpstr>
    </vt:vector>
  </TitlesOfParts>
  <Company>M. E. - GEPE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Professor</dc:creator>
  <cp:lastModifiedBy>DT</cp:lastModifiedBy>
  <cp:revision>10</cp:revision>
  <dcterms:created xsi:type="dcterms:W3CDTF">2012-09-21T13:11:35Z</dcterms:created>
  <dcterms:modified xsi:type="dcterms:W3CDTF">2013-05-14T13:17:33Z</dcterms:modified>
</cp:coreProperties>
</file>